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0" r:id="rId3"/>
    <p:sldId id="286" r:id="rId4"/>
    <p:sldId id="271" r:id="rId5"/>
    <p:sldId id="273" r:id="rId6"/>
    <p:sldId id="272" r:id="rId7"/>
    <p:sldId id="277" r:id="rId8"/>
    <p:sldId id="276" r:id="rId9"/>
    <p:sldId id="278" r:id="rId10"/>
    <p:sldId id="279" r:id="rId11"/>
    <p:sldId id="280" r:id="rId12"/>
    <p:sldId id="274" r:id="rId13"/>
    <p:sldId id="281" r:id="rId14"/>
    <p:sldId id="282" r:id="rId15"/>
    <p:sldId id="283" r:id="rId16"/>
    <p:sldId id="284" r:id="rId17"/>
    <p:sldId id="285"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8000"/>
    <a:srgbClr val="DEFF9B"/>
    <a:srgbClr val="FFFFCC"/>
    <a:srgbClr val="FFFF66"/>
    <a:srgbClr val="FFCC99"/>
    <a:srgbClr val="66FFFF"/>
    <a:srgbClr val="CC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78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D13201A-2041-4F32-9020-3575692A0387}" type="datetimeFigureOut">
              <a:rPr lang="en-US"/>
              <a:pPr>
                <a:defRPr/>
              </a:pPr>
              <a:t>1/4/2019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F5EF17-F487-4D5C-BF81-677628D5B41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B0C3BA-A54E-4D3C-B1AC-8990CE66432A}" type="datetimeFigureOut">
              <a:rPr lang="en-US"/>
              <a:pPr>
                <a:defRPr/>
              </a:pPr>
              <a:t>1/4/2019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C8B39A-10D1-487A-8C5D-F884AAC74A6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F5026A-EEC4-43D1-9F70-E515550F1279}" type="datetimeFigureOut">
              <a:rPr lang="en-US"/>
              <a:pPr>
                <a:defRPr/>
              </a:pPr>
              <a:t>1/4/2019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F1103-4556-4080-A287-8174C215B05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6536B5-00EC-44A3-8CDA-38BD1E6E933D}" type="datetimeFigureOut">
              <a:rPr lang="en-US"/>
              <a:pPr>
                <a:defRPr/>
              </a:pPr>
              <a:t>1/4/2019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78071B-D9B6-443A-A596-6F819CAD67D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5D1FEA-93C9-4C2B-86AF-C9626D554624}" type="datetimeFigureOut">
              <a:rPr lang="en-US"/>
              <a:pPr>
                <a:defRPr/>
              </a:pPr>
              <a:t>1/4/2019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74460-C338-4894-8DD9-C704ECEDCA9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00D05A-21EE-4FF6-85CA-800735D6DA82}" type="datetimeFigureOut">
              <a:rPr lang="en-US"/>
              <a:pPr>
                <a:defRPr/>
              </a:pPr>
              <a:t>1/4/2019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F6E4D7-8C3C-4015-8724-323309F57B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2325B5-9EF8-4D82-B0EE-B17EE447727D}" type="datetimeFigureOut">
              <a:rPr lang="en-US"/>
              <a:pPr>
                <a:defRPr/>
              </a:pPr>
              <a:t>1/4/2019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88029FA-ACBE-4264-9790-60D899A019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CD1B2F-DC30-45F2-87FD-3D56223CCB9D}" type="datetimeFigureOut">
              <a:rPr lang="en-US"/>
              <a:pPr>
                <a:defRPr/>
              </a:pPr>
              <a:t>1/4/2019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A13D8D-EF8C-4D38-974A-F1E4A71866C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DD1D0A7-79A6-48B7-8DBE-AEFB4210FAC8}" type="datetimeFigureOut">
              <a:rPr lang="en-US"/>
              <a:pPr>
                <a:defRPr/>
              </a:pPr>
              <a:t>1/4/2019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F2F085-98FC-4CAE-BB6B-012CB428AA9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A201CD-7DC0-4EDA-A70C-E0763CC5D3E7}" type="datetimeFigureOut">
              <a:rPr lang="en-US"/>
              <a:pPr>
                <a:defRPr/>
              </a:pPr>
              <a:t>1/4/2019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888606-A54C-4309-BA34-2EBD2C378A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EAF599-E960-4373-9867-60940062C929}" type="datetimeFigureOut">
              <a:rPr lang="en-US"/>
              <a:pPr>
                <a:defRPr/>
              </a:pPr>
              <a:t>1/4/2019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E5D86B-CE55-41B5-A157-ACB4145E222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878852-0D0D-4224-BBEE-9C30AAEA9B19}" type="datetimeFigureOut">
              <a:rPr lang="en-US"/>
              <a:pPr>
                <a:defRPr/>
              </a:pPr>
              <a:t>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E0EC104-33B6-4692-8B0D-39FB690D75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3" name="Rectangle 12"/>
          <p:cNvSpPr/>
          <p:nvPr/>
        </p:nvSpPr>
        <p:spPr>
          <a:xfrm>
            <a:off x="1956384" y="5115580"/>
            <a:ext cx="5816016" cy="523220"/>
          </a:xfrm>
          <a:prstGeom prst="rect">
            <a:avLst/>
          </a:prstGeom>
          <a:noFill/>
        </p:spPr>
        <p:txBody>
          <a:bodyPr wrap="none">
            <a:spAutoFit/>
          </a:bodyPr>
          <a:lstStyle/>
          <a:p>
            <a:pPr algn="ctr" fontAlgn="auto">
              <a:spcBef>
                <a:spcPts val="0"/>
              </a:spcBef>
              <a:spcAft>
                <a:spcPts val="0"/>
              </a:spcAft>
              <a:defRPr/>
            </a:pPr>
            <a:r>
              <a:rPr lang="en-US"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T</a:t>
            </a:r>
            <a:r>
              <a:rPr lang="vi-VN"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ân Bình, ngày </a:t>
            </a:r>
            <a:r>
              <a:rPr lang="vi-VN" sz="2800" b="1" dirty="0" smtClean="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0</a:t>
            </a:r>
            <a:r>
              <a:rPr lang="en-US"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5</a:t>
            </a:r>
            <a:r>
              <a:rPr lang="vi-VN" sz="2800" b="1" dirty="0" smtClean="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tháng </a:t>
            </a:r>
            <a:r>
              <a:rPr lang="en-US" sz="2800" b="1" dirty="0" smtClean="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1</a:t>
            </a:r>
            <a:r>
              <a:rPr lang="vi-VN" sz="2800" b="1" dirty="0" smtClean="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năm </a:t>
            </a:r>
            <a:r>
              <a:rPr lang="vi-VN" sz="2800" b="1" dirty="0" smtClean="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201</a:t>
            </a:r>
            <a:r>
              <a:rPr lang="en-US"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rPr>
              <a:t>9</a:t>
            </a:r>
            <a:endParaRPr lang="en-US" sz="2800" b="1" dirty="0">
              <a:ln w="12700">
                <a:solidFill>
                  <a:schemeClr val="tx1"/>
                </a:solidFill>
                <a:prstDash val="solid"/>
              </a:ln>
              <a:solidFill>
                <a:srgbClr val="0070C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Rectangle 1"/>
          <p:cNvSpPr/>
          <p:nvPr/>
        </p:nvSpPr>
        <p:spPr>
          <a:xfrm>
            <a:off x="1032940" y="1434236"/>
            <a:ext cx="7067319"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defRPr/>
            </a:pPr>
            <a:r>
              <a:rPr lang="en-US" sz="3600" b="1" smtClean="0">
                <a:ln w="11430"/>
                <a:solidFill>
                  <a:srgbClr val="C00000"/>
                </a:solidFill>
                <a:effectLst>
                  <a:outerShdw blurRad="50800" dist="39000" dir="5460000" algn="tl">
                    <a:srgbClr val="000000">
                      <a:alpha val="38000"/>
                    </a:srgbClr>
                  </a:outerShdw>
                </a:effectLst>
              </a:rPr>
              <a:t>SINH HOẠT NGÀY PHÁP LUẬT </a:t>
            </a:r>
          </a:p>
          <a:p>
            <a:pPr algn="ctr">
              <a:lnSpc>
                <a:spcPct val="150000"/>
              </a:lnSpc>
              <a:defRPr/>
            </a:pPr>
            <a:r>
              <a:rPr lang="en-US" sz="3600" b="1" smtClean="0">
                <a:ln w="11430"/>
                <a:solidFill>
                  <a:srgbClr val="C00000"/>
                </a:solidFill>
                <a:effectLst>
                  <a:outerShdw blurRad="50800" dist="39000" dir="5460000" algn="tl">
                    <a:srgbClr val="000000">
                      <a:alpha val="38000"/>
                    </a:srgbClr>
                  </a:outerShdw>
                </a:effectLst>
              </a:rPr>
              <a:t>THÁNG 1+2</a:t>
            </a:r>
            <a:endParaRPr lang="en-US" sz="3600" dirty="0">
              <a:ln w="11430"/>
              <a:solidFill>
                <a:srgbClr val="C00000"/>
              </a:solidFill>
              <a:effectLst>
                <a:outerShdw blurRad="50800" dist="39000" dir="5460000" algn="tl">
                  <a:srgbClr val="000000">
                    <a:alpha val="38000"/>
                  </a:srgbClr>
                </a:outerShdw>
              </a:effectLst>
            </a:endParaRPr>
          </a:p>
        </p:txBody>
      </p:sp>
      <p:sp>
        <p:nvSpPr>
          <p:cNvPr id="8" name="Title 1"/>
          <p:cNvSpPr txBox="1">
            <a:spLocks/>
          </p:cNvSpPr>
          <p:nvPr/>
        </p:nvSpPr>
        <p:spPr bwMode="auto">
          <a:xfrm>
            <a:off x="609600" y="427038"/>
            <a:ext cx="8229600" cy="1143000"/>
          </a:xfrm>
          <a:prstGeom prst="rect">
            <a:avLst/>
          </a:prstGeom>
          <a:noFill/>
          <a:ln w="9525">
            <a:noFill/>
            <a:miter lim="800000"/>
            <a:headEnd/>
            <a:tailEnd/>
          </a:ln>
        </p:spPr>
        <p:txBody>
          <a:bodyPr anchor="ctr">
            <a:normAutofit fontScale="97500"/>
          </a:bodyPr>
          <a:lstStyle/>
          <a:p>
            <a:pPr algn="ctr" eaLnBrk="0" fontAlgn="auto" hangingPunct="0">
              <a:spcAft>
                <a:spcPts val="0"/>
              </a:spcAft>
              <a:defRPr/>
            </a:pPr>
            <a:r>
              <a:rPr lang="en-US" sz="2000" b="1" dirty="0">
                <a:solidFill>
                  <a:srgbClr val="0000FF"/>
                </a:solidFill>
                <a:latin typeface="Times New Roman" pitchFamily="18" charset="0"/>
                <a:ea typeface="+mj-ea"/>
                <a:cs typeface="Times New Roman" pitchFamily="18" charset="0"/>
              </a:rPr>
              <a:t>ỦY BAN NHÂN DÂN QUẬN TÂN BÌNH</a:t>
            </a:r>
            <a:br>
              <a:rPr lang="en-US" sz="2000" b="1" dirty="0">
                <a:solidFill>
                  <a:srgbClr val="0000FF"/>
                </a:solidFill>
                <a:latin typeface="Times New Roman" pitchFamily="18" charset="0"/>
                <a:ea typeface="+mj-ea"/>
                <a:cs typeface="Times New Roman" pitchFamily="18" charset="0"/>
              </a:rPr>
            </a:br>
            <a:r>
              <a:rPr lang="en-US" sz="2000" b="1" dirty="0">
                <a:solidFill>
                  <a:srgbClr val="0000FF"/>
                </a:solidFill>
                <a:latin typeface="Times New Roman" pitchFamily="18" charset="0"/>
                <a:ea typeface="+mj-ea"/>
                <a:cs typeface="Times New Roman" pitchFamily="18" charset="0"/>
              </a:rPr>
              <a:t>TRƯỜNG MẦM NON 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152400" y="381000"/>
            <a:ext cx="8610600" cy="1066800"/>
          </a:xfrm>
          <a:prstGeom prst="rect">
            <a:avLst/>
          </a:prstGeom>
          <a:solidFill>
            <a:schemeClr val="bg1"/>
          </a:solidFill>
          <a:ln w="9525">
            <a:noFill/>
            <a:miter lim="800000"/>
            <a:headEnd/>
            <a:tailEnd/>
          </a:ln>
        </p:spPr>
        <p:txBody>
          <a:bodyPr anchor="t">
            <a:noAutofit/>
          </a:bodyPr>
          <a:lstStyle/>
          <a:p>
            <a:pPr algn="ctr"/>
            <a:r>
              <a:rPr lang="vi-VN" sz="3600" b="1" dirty="0" smtClean="0">
                <a:solidFill>
                  <a:srgbClr val="0000FF"/>
                </a:solidFill>
                <a:latin typeface="Roboto"/>
              </a:rPr>
              <a:t>Rác thải ảnh hưởng </a:t>
            </a:r>
            <a:r>
              <a:rPr lang="en-US" sz="3600" b="1" dirty="0" err="1" smtClean="0">
                <a:solidFill>
                  <a:srgbClr val="0000FF"/>
                </a:solidFill>
                <a:latin typeface="Roboto"/>
              </a:rPr>
              <a:t>phát</a:t>
            </a:r>
            <a:r>
              <a:rPr lang="en-US" sz="3600" b="1" dirty="0" smtClean="0">
                <a:solidFill>
                  <a:srgbClr val="0000FF"/>
                </a:solidFill>
                <a:latin typeface="Roboto"/>
              </a:rPr>
              <a:t> </a:t>
            </a:r>
            <a:r>
              <a:rPr lang="en-US" sz="3600" b="1" dirty="0" err="1" smtClean="0">
                <a:solidFill>
                  <a:srgbClr val="0000FF"/>
                </a:solidFill>
                <a:latin typeface="Roboto"/>
              </a:rPr>
              <a:t>triển</a:t>
            </a:r>
            <a:r>
              <a:rPr lang="en-US" sz="3600" b="1" dirty="0" smtClean="0">
                <a:solidFill>
                  <a:srgbClr val="0000FF"/>
                </a:solidFill>
                <a:latin typeface="Roboto"/>
              </a:rPr>
              <a:t> </a:t>
            </a:r>
            <a:r>
              <a:rPr lang="en-US" sz="3600" b="1" dirty="0" err="1" smtClean="0">
                <a:solidFill>
                  <a:srgbClr val="0000FF"/>
                </a:solidFill>
                <a:latin typeface="Roboto"/>
              </a:rPr>
              <a:t>nhân</a:t>
            </a:r>
            <a:r>
              <a:rPr lang="en-US" sz="3600" b="1" dirty="0" smtClean="0">
                <a:solidFill>
                  <a:srgbClr val="0000FF"/>
                </a:solidFill>
                <a:latin typeface="Roboto"/>
              </a:rPr>
              <a:t> </a:t>
            </a:r>
            <a:r>
              <a:rPr lang="en-US" sz="3600" b="1" dirty="0" err="1" smtClean="0">
                <a:solidFill>
                  <a:srgbClr val="0000FF"/>
                </a:solidFill>
                <a:latin typeface="Roboto"/>
              </a:rPr>
              <a:t>cách</a:t>
            </a:r>
            <a:r>
              <a:rPr lang="en-US" sz="3600" b="1" dirty="0" smtClean="0">
                <a:solidFill>
                  <a:srgbClr val="0000FF"/>
                </a:solidFill>
                <a:latin typeface="Roboto"/>
              </a:rPr>
              <a:t> </a:t>
            </a:r>
            <a:r>
              <a:rPr lang="en-US" sz="3600" b="1" dirty="0" err="1" smtClean="0">
                <a:solidFill>
                  <a:srgbClr val="0000FF"/>
                </a:solidFill>
                <a:latin typeface="Roboto"/>
              </a:rPr>
              <a:t>cho</a:t>
            </a:r>
            <a:r>
              <a:rPr lang="en-US" sz="3600" b="1" dirty="0" smtClean="0">
                <a:solidFill>
                  <a:srgbClr val="0000FF"/>
                </a:solidFill>
                <a:latin typeface="Roboto"/>
              </a:rPr>
              <a:t> </a:t>
            </a:r>
            <a:r>
              <a:rPr lang="en-US" sz="3600" b="1" dirty="0" err="1" smtClean="0">
                <a:solidFill>
                  <a:srgbClr val="0000FF"/>
                </a:solidFill>
                <a:latin typeface="Roboto"/>
              </a:rPr>
              <a:t>trẻ</a:t>
            </a:r>
            <a:r>
              <a:rPr lang="vi-VN" sz="3600" b="1" dirty="0" smtClean="0">
                <a:solidFill>
                  <a:srgbClr val="0000FF"/>
                </a:solidFill>
                <a:latin typeface="Roboto"/>
              </a:rPr>
              <a:t>.</a:t>
            </a:r>
            <a:endParaRPr lang="en-US" sz="3600" b="1" dirty="0" smtClean="0">
              <a:solidFill>
                <a:srgbClr val="0000FF"/>
              </a:solidFill>
              <a:latin typeface="Roboto"/>
            </a:endParaRPr>
          </a:p>
          <a:p>
            <a:pPr algn="just"/>
            <a:r>
              <a:rPr lang="vi-VN" sz="3200" dirty="0" smtClean="0">
                <a:solidFill>
                  <a:srgbClr val="333333"/>
                </a:solidFill>
                <a:latin typeface="Roboto"/>
              </a:rPr>
              <a:t> </a:t>
            </a:r>
            <a:endParaRPr lang="en-US" sz="2400" b="1" dirty="0" smtClean="0">
              <a:solidFill>
                <a:prstClr val="black"/>
              </a:solidFill>
            </a:endParaRPr>
          </a:p>
        </p:txBody>
      </p:sp>
      <p:sp>
        <p:nvSpPr>
          <p:cNvPr id="2" name="Rectangle 1"/>
          <p:cNvSpPr/>
          <p:nvPr/>
        </p:nvSpPr>
        <p:spPr>
          <a:xfrm>
            <a:off x="381000" y="1612494"/>
            <a:ext cx="8382000" cy="4524315"/>
          </a:xfrm>
          <a:prstGeom prst="rect">
            <a:avLst/>
          </a:prstGeom>
          <a:solidFill>
            <a:schemeClr val="bg1"/>
          </a:solidFill>
        </p:spPr>
        <p:txBody>
          <a:bodyPr wrap="square">
            <a:spAutoFit/>
          </a:bodyPr>
          <a:lstStyle/>
          <a:p>
            <a:pPr algn="just"/>
            <a:r>
              <a:rPr lang="vi-VN" sz="3600" dirty="0">
                <a:solidFill>
                  <a:srgbClr val="333333"/>
                </a:solidFill>
                <a:latin typeface="Arial" panose="020B0604020202020204" pitchFamily="34" charset="0"/>
              </a:rPr>
              <a:t>Khi mà một gia đình cùng đi chơi mà bố mẹ vô tư xả rác bừa bãi,  thì trở thành thối quen không tốt cho con cái là “đi đến đâu, xả rác đến đó</a:t>
            </a:r>
            <a:r>
              <a:rPr lang="vi-VN" sz="3600" dirty="0" smtClean="0">
                <a:solidFill>
                  <a:srgbClr val="333333"/>
                </a:solidFill>
                <a:latin typeface="Arial" panose="020B0604020202020204" pitchFamily="34" charset="0"/>
              </a:rPr>
              <a:t>”</a:t>
            </a:r>
            <a:r>
              <a:rPr lang="en-US" sz="3600" dirty="0" smtClean="0">
                <a:solidFill>
                  <a:srgbClr val="333333"/>
                </a:solidFill>
                <a:latin typeface="Arial" panose="020B0604020202020204" pitchFamily="34" charset="0"/>
              </a:rPr>
              <a:t> </a:t>
            </a:r>
            <a:r>
              <a:rPr lang="en-US" sz="3600" dirty="0" err="1" smtClean="0">
                <a:solidFill>
                  <a:srgbClr val="333333"/>
                </a:solidFill>
                <a:latin typeface="Arial" panose="020B0604020202020204" pitchFamily="34" charset="0"/>
              </a:rPr>
              <a:t>vì</a:t>
            </a:r>
            <a:r>
              <a:rPr lang="en-US" sz="3600" dirty="0" smtClean="0">
                <a:solidFill>
                  <a:srgbClr val="333333"/>
                </a:solidFill>
                <a:latin typeface="Arial" panose="020B0604020202020204" pitchFamily="34" charset="0"/>
              </a:rPr>
              <a:t> </a:t>
            </a:r>
            <a:r>
              <a:rPr lang="vi-VN" sz="3600" dirty="0" smtClean="0">
                <a:solidFill>
                  <a:srgbClr val="333333"/>
                </a:solidFill>
                <a:latin typeface="Arial" panose="020B0604020202020204" pitchFamily="34" charset="0"/>
              </a:rPr>
              <a:t>từ </a:t>
            </a:r>
            <a:r>
              <a:rPr lang="vi-VN" sz="3600" dirty="0">
                <a:solidFill>
                  <a:srgbClr val="333333"/>
                </a:solidFill>
                <a:latin typeface="Arial" panose="020B0604020202020204" pitchFamily="34" charset="0"/>
              </a:rPr>
              <a:t>lúc bắt đầu đi học và ở trường mầm non, các em học sinh đã được cô giáo dạy giữ gìn vệ sinh cá nhân, và để vật dụng ngăn nắp, bỏ rác vào đúng chỗ</a:t>
            </a:r>
            <a:endParaRPr lang="en-US" sz="3600" dirty="0">
              <a:solidFill>
                <a:prstClr val="black"/>
              </a:solidFill>
            </a:endParaRPr>
          </a:p>
        </p:txBody>
      </p:sp>
    </p:spTree>
    <p:extLst>
      <p:ext uri="{BB962C8B-B14F-4D97-AF65-F5344CB8AC3E}">
        <p14:creationId xmlns:p14="http://schemas.microsoft.com/office/powerpoint/2010/main" val="6859991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152400" y="381000"/>
            <a:ext cx="8610600" cy="1066800"/>
          </a:xfrm>
          <a:prstGeom prst="rect">
            <a:avLst/>
          </a:prstGeom>
          <a:solidFill>
            <a:schemeClr val="bg1"/>
          </a:solidFill>
          <a:ln w="9525">
            <a:noFill/>
            <a:miter lim="800000"/>
            <a:headEnd/>
            <a:tailEnd/>
          </a:ln>
        </p:spPr>
        <p:txBody>
          <a:bodyPr anchor="t">
            <a:noAutofit/>
          </a:bodyPr>
          <a:lstStyle/>
          <a:p>
            <a:pPr algn="ctr"/>
            <a:r>
              <a:rPr lang="vi-VN" sz="3600" b="1" dirty="0" smtClean="0">
                <a:solidFill>
                  <a:srgbClr val="0000FF"/>
                </a:solidFill>
                <a:latin typeface="Roboto"/>
              </a:rPr>
              <a:t>Rác thải ảnh hưởng </a:t>
            </a:r>
            <a:r>
              <a:rPr lang="en-US" sz="3600" b="1" dirty="0" err="1" smtClean="0">
                <a:solidFill>
                  <a:srgbClr val="0000FF"/>
                </a:solidFill>
                <a:latin typeface="Roboto"/>
              </a:rPr>
              <a:t>phát</a:t>
            </a:r>
            <a:r>
              <a:rPr lang="en-US" sz="3600" b="1" dirty="0" smtClean="0">
                <a:solidFill>
                  <a:srgbClr val="0000FF"/>
                </a:solidFill>
                <a:latin typeface="Roboto"/>
              </a:rPr>
              <a:t> </a:t>
            </a:r>
            <a:r>
              <a:rPr lang="en-US" sz="3600" b="1" dirty="0" err="1" smtClean="0">
                <a:solidFill>
                  <a:srgbClr val="0000FF"/>
                </a:solidFill>
                <a:latin typeface="Roboto"/>
              </a:rPr>
              <a:t>triển</a:t>
            </a:r>
            <a:r>
              <a:rPr lang="en-US" sz="3600" b="1" dirty="0" smtClean="0">
                <a:solidFill>
                  <a:srgbClr val="0000FF"/>
                </a:solidFill>
                <a:latin typeface="Roboto"/>
              </a:rPr>
              <a:t> </a:t>
            </a:r>
            <a:r>
              <a:rPr lang="en-US" sz="3600" b="1" dirty="0" err="1" smtClean="0">
                <a:solidFill>
                  <a:srgbClr val="0000FF"/>
                </a:solidFill>
                <a:latin typeface="Roboto"/>
              </a:rPr>
              <a:t>nhân</a:t>
            </a:r>
            <a:r>
              <a:rPr lang="en-US" sz="3600" b="1" dirty="0" smtClean="0">
                <a:solidFill>
                  <a:srgbClr val="0000FF"/>
                </a:solidFill>
                <a:latin typeface="Roboto"/>
              </a:rPr>
              <a:t> </a:t>
            </a:r>
            <a:r>
              <a:rPr lang="en-US" sz="3600" b="1" dirty="0" err="1" smtClean="0">
                <a:solidFill>
                  <a:srgbClr val="0000FF"/>
                </a:solidFill>
                <a:latin typeface="Roboto"/>
              </a:rPr>
              <a:t>cách</a:t>
            </a:r>
            <a:r>
              <a:rPr lang="en-US" sz="3600" b="1" dirty="0" smtClean="0">
                <a:solidFill>
                  <a:srgbClr val="0000FF"/>
                </a:solidFill>
                <a:latin typeface="Roboto"/>
              </a:rPr>
              <a:t> </a:t>
            </a:r>
            <a:r>
              <a:rPr lang="en-US" sz="3600" b="1" dirty="0" err="1" smtClean="0">
                <a:solidFill>
                  <a:srgbClr val="0000FF"/>
                </a:solidFill>
                <a:latin typeface="Roboto"/>
              </a:rPr>
              <a:t>cho</a:t>
            </a:r>
            <a:r>
              <a:rPr lang="en-US" sz="3600" b="1" dirty="0" smtClean="0">
                <a:solidFill>
                  <a:srgbClr val="0000FF"/>
                </a:solidFill>
                <a:latin typeface="Roboto"/>
              </a:rPr>
              <a:t> </a:t>
            </a:r>
            <a:r>
              <a:rPr lang="en-US" sz="3600" b="1" dirty="0" err="1" smtClean="0">
                <a:solidFill>
                  <a:srgbClr val="0000FF"/>
                </a:solidFill>
                <a:latin typeface="Roboto"/>
              </a:rPr>
              <a:t>trẻ</a:t>
            </a:r>
            <a:r>
              <a:rPr lang="vi-VN" sz="3600" b="1" dirty="0" smtClean="0">
                <a:solidFill>
                  <a:srgbClr val="0000FF"/>
                </a:solidFill>
                <a:latin typeface="Roboto"/>
              </a:rPr>
              <a:t>.</a:t>
            </a:r>
            <a:endParaRPr lang="en-US" sz="3600" b="1" dirty="0" smtClean="0">
              <a:solidFill>
                <a:srgbClr val="0000FF"/>
              </a:solidFill>
              <a:latin typeface="Roboto"/>
            </a:endParaRPr>
          </a:p>
          <a:p>
            <a:pPr algn="just"/>
            <a:r>
              <a:rPr lang="vi-VN" sz="3200" dirty="0" smtClean="0">
                <a:solidFill>
                  <a:srgbClr val="333333"/>
                </a:solidFill>
                <a:latin typeface="Roboto"/>
              </a:rPr>
              <a:t> </a:t>
            </a:r>
            <a:endParaRPr lang="en-US" sz="2400" b="1" dirty="0" smtClean="0">
              <a:solidFill>
                <a:prstClr val="black"/>
              </a:solidFill>
            </a:endParaRPr>
          </a:p>
        </p:txBody>
      </p:sp>
      <p:sp>
        <p:nvSpPr>
          <p:cNvPr id="2" name="Rectangle 1"/>
          <p:cNvSpPr/>
          <p:nvPr/>
        </p:nvSpPr>
        <p:spPr>
          <a:xfrm>
            <a:off x="381000" y="1612494"/>
            <a:ext cx="8382000" cy="4524315"/>
          </a:xfrm>
          <a:prstGeom prst="rect">
            <a:avLst/>
          </a:prstGeom>
          <a:solidFill>
            <a:schemeClr val="bg1"/>
          </a:solidFill>
        </p:spPr>
        <p:txBody>
          <a:bodyPr wrap="square">
            <a:spAutoFit/>
          </a:bodyPr>
          <a:lstStyle/>
          <a:p>
            <a:pPr algn="just"/>
            <a:r>
              <a:rPr lang="vi-VN" sz="3600" dirty="0">
                <a:solidFill>
                  <a:srgbClr val="333333"/>
                </a:solidFill>
                <a:latin typeface="Arial" panose="020B0604020202020204" pitchFamily="34" charset="0"/>
              </a:rPr>
              <a:t>Khi mà một gia đình cùng đi chơi mà bố mẹ vô tư xả rác bừa bãi,  thì trở thành thối quen không tốt cho con cái là “đi đến đâu, xả rác đến đó</a:t>
            </a:r>
            <a:r>
              <a:rPr lang="vi-VN" sz="3600" dirty="0" smtClean="0">
                <a:solidFill>
                  <a:srgbClr val="333333"/>
                </a:solidFill>
                <a:latin typeface="Arial" panose="020B0604020202020204" pitchFamily="34" charset="0"/>
              </a:rPr>
              <a:t>”</a:t>
            </a:r>
            <a:r>
              <a:rPr lang="en-US" sz="3600" dirty="0" smtClean="0">
                <a:solidFill>
                  <a:srgbClr val="333333"/>
                </a:solidFill>
                <a:latin typeface="Arial" panose="020B0604020202020204" pitchFamily="34" charset="0"/>
              </a:rPr>
              <a:t> </a:t>
            </a:r>
            <a:r>
              <a:rPr lang="en-US" sz="3600" dirty="0" err="1" smtClean="0">
                <a:solidFill>
                  <a:srgbClr val="333333"/>
                </a:solidFill>
                <a:latin typeface="Arial" panose="020B0604020202020204" pitchFamily="34" charset="0"/>
              </a:rPr>
              <a:t>vì</a:t>
            </a:r>
            <a:r>
              <a:rPr lang="en-US" sz="3600" dirty="0" smtClean="0">
                <a:solidFill>
                  <a:srgbClr val="333333"/>
                </a:solidFill>
                <a:latin typeface="Arial" panose="020B0604020202020204" pitchFamily="34" charset="0"/>
              </a:rPr>
              <a:t> </a:t>
            </a:r>
            <a:r>
              <a:rPr lang="vi-VN" sz="3600" dirty="0" smtClean="0">
                <a:solidFill>
                  <a:srgbClr val="333333"/>
                </a:solidFill>
                <a:latin typeface="Arial" panose="020B0604020202020204" pitchFamily="34" charset="0"/>
              </a:rPr>
              <a:t>từ </a:t>
            </a:r>
            <a:r>
              <a:rPr lang="vi-VN" sz="3600" dirty="0">
                <a:solidFill>
                  <a:srgbClr val="333333"/>
                </a:solidFill>
                <a:latin typeface="Arial" panose="020B0604020202020204" pitchFamily="34" charset="0"/>
              </a:rPr>
              <a:t>lúc bắt đầu đi học và ở trường mầm non, các em học sinh đã được cô giáo dạy giữ gìn vệ sinh cá nhân, và để vật dụng ngăn nắp, bỏ rác vào đúng chỗ</a:t>
            </a:r>
            <a:endParaRPr lang="en-US" sz="3600" dirty="0">
              <a:solidFill>
                <a:prstClr val="black"/>
              </a:solidFill>
            </a:endParaRPr>
          </a:p>
        </p:txBody>
      </p:sp>
    </p:spTree>
    <p:extLst>
      <p:ext uri="{BB962C8B-B14F-4D97-AF65-F5344CB8AC3E}">
        <p14:creationId xmlns:p14="http://schemas.microsoft.com/office/powerpoint/2010/main" val="39192528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228600" y="952500"/>
            <a:ext cx="8686800" cy="4953000"/>
          </a:xfrm>
          <a:prstGeom prst="rect">
            <a:avLst/>
          </a:prstGeom>
          <a:solidFill>
            <a:schemeClr val="bg1"/>
          </a:solidFill>
          <a:ln w="9525">
            <a:noFill/>
            <a:miter lim="800000"/>
            <a:headEnd/>
            <a:tailEnd/>
          </a:ln>
        </p:spPr>
        <p:txBody>
          <a:bodyPr anchor="t">
            <a:noAutofit/>
          </a:bodyPr>
          <a:lstStyle/>
          <a:p>
            <a:pPr algn="ctr"/>
            <a:r>
              <a:rPr lang="en-US" sz="9600" b="1" dirty="0" smtClean="0">
                <a:solidFill>
                  <a:srgbClr val="FF0000"/>
                </a:solidFill>
              </a:rPr>
              <a:t>“Nói </a:t>
            </a:r>
            <a:r>
              <a:rPr lang="en-US" sz="9600" b="1" dirty="0" err="1" smtClean="0">
                <a:solidFill>
                  <a:srgbClr val="FF0000"/>
                </a:solidFill>
              </a:rPr>
              <a:t>không</a:t>
            </a:r>
            <a:r>
              <a:rPr lang="en-US" sz="9600" b="1" dirty="0" smtClean="0">
                <a:solidFill>
                  <a:srgbClr val="FF0000"/>
                </a:solidFill>
              </a:rPr>
              <a:t>”</a:t>
            </a:r>
          </a:p>
          <a:p>
            <a:pPr algn="ctr"/>
            <a:r>
              <a:rPr lang="en-US" sz="11500" b="1" dirty="0" smtClean="0">
                <a:solidFill>
                  <a:srgbClr val="FF0000"/>
                </a:solidFill>
              </a:rPr>
              <a:t> </a:t>
            </a:r>
            <a:r>
              <a:rPr lang="en-US" sz="8800" b="1" dirty="0" smtClean="0">
                <a:solidFill>
                  <a:srgbClr val="0000FF"/>
                </a:solidFill>
              </a:rPr>
              <a:t>với nạn vứt rác bừa bãi</a:t>
            </a:r>
            <a:endParaRPr lang="en-US" sz="8800" dirty="0" smtClean="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457200" y="381000"/>
            <a:ext cx="7543800" cy="4953000"/>
          </a:xfrm>
          <a:prstGeom prst="rect">
            <a:avLst/>
          </a:prstGeom>
          <a:noFill/>
          <a:ln w="9525">
            <a:noFill/>
            <a:miter lim="800000"/>
            <a:headEnd/>
            <a:tailEnd/>
          </a:ln>
        </p:spPr>
        <p:txBody>
          <a:bodyPr anchor="t">
            <a:noAutofit/>
          </a:bodyPr>
          <a:lstStyle/>
          <a:p>
            <a:endParaRPr lang="en-US" sz="2400" dirty="0" smtClean="0">
              <a:solidFill>
                <a:prstClr val="black"/>
              </a:solidFill>
            </a:endParaRPr>
          </a:p>
        </p:txBody>
      </p:sp>
      <p:sp>
        <p:nvSpPr>
          <p:cNvPr id="10" name="Rectangle 9"/>
          <p:cNvSpPr/>
          <p:nvPr/>
        </p:nvSpPr>
        <p:spPr>
          <a:xfrm>
            <a:off x="381000" y="1593650"/>
            <a:ext cx="8382000" cy="3170099"/>
          </a:xfrm>
          <a:prstGeom prst="rect">
            <a:avLst/>
          </a:prstGeom>
        </p:spPr>
        <p:txBody>
          <a:bodyPr wrap="square">
            <a:spAutoFit/>
          </a:bodyPr>
          <a:lstStyle/>
          <a:p>
            <a:pPr algn="just"/>
            <a:r>
              <a:rPr lang="en-US" sz="4000" dirty="0">
                <a:solidFill>
                  <a:prstClr val="black"/>
                </a:solidFill>
              </a:rPr>
              <a:t>T</a:t>
            </a:r>
            <a:r>
              <a:rPr lang="vi-VN" sz="4000" dirty="0" smtClean="0">
                <a:solidFill>
                  <a:prstClr val="black"/>
                </a:solidFill>
              </a:rPr>
              <a:t>heo </a:t>
            </a:r>
            <a:r>
              <a:rPr lang="vi-VN" sz="4000" dirty="0" smtClean="0">
                <a:solidFill>
                  <a:prstClr val="black"/>
                </a:solidFill>
              </a:rPr>
              <a:t>Nghị định số 155/2016/NĐ-CP quy định về xử phạt vi phạm hành chính trong lĩnh vực BVMT, người dân vứt rác bừa bãi sẽ bị phạt tới </a:t>
            </a:r>
            <a:endParaRPr lang="en-US" sz="4000" dirty="0" smtClean="0">
              <a:solidFill>
                <a:prstClr val="black"/>
              </a:solidFill>
            </a:endParaRPr>
          </a:p>
          <a:p>
            <a:pPr algn="just"/>
            <a:r>
              <a:rPr lang="vi-VN" sz="4000" u="sng" dirty="0" smtClean="0">
                <a:solidFill>
                  <a:srgbClr val="FF0000"/>
                </a:solidFill>
              </a:rPr>
              <a:t>7 </a:t>
            </a:r>
            <a:r>
              <a:rPr lang="vi-VN" sz="4000" u="sng" dirty="0" smtClean="0">
                <a:solidFill>
                  <a:srgbClr val="FF0000"/>
                </a:solidFill>
              </a:rPr>
              <a:t>triệu đồng</a:t>
            </a:r>
            <a:r>
              <a:rPr lang="vi-VN" sz="4000" dirty="0" smtClean="0">
                <a:solidFill>
                  <a:prstClr val="black"/>
                </a:solidFill>
              </a:rPr>
              <a:t>.</a:t>
            </a:r>
            <a:endParaRPr lang="en-US" sz="4000" dirty="0">
              <a:solidFill>
                <a:prstClr val="black"/>
              </a:solidFill>
            </a:endParaRPr>
          </a:p>
        </p:txBody>
      </p:sp>
    </p:spTree>
    <p:extLst>
      <p:ext uri="{BB962C8B-B14F-4D97-AF65-F5344CB8AC3E}">
        <p14:creationId xmlns:p14="http://schemas.microsoft.com/office/powerpoint/2010/main" val="133490579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457200" y="381000"/>
            <a:ext cx="8458200" cy="3970318"/>
          </a:xfrm>
          <a:prstGeom prst="rect">
            <a:avLst/>
          </a:prstGeom>
          <a:solidFill>
            <a:schemeClr val="bg1"/>
          </a:solidFill>
        </p:spPr>
        <p:txBody>
          <a:bodyPr wrap="square">
            <a:spAutoFit/>
          </a:bodyPr>
          <a:lstStyle/>
          <a:p>
            <a:pPr algn="ctr"/>
            <a:r>
              <a:rPr lang="vi-VN" dirty="0" smtClean="0">
                <a:solidFill>
                  <a:prstClr val="black"/>
                </a:solidFill>
              </a:rPr>
              <a:t> </a:t>
            </a:r>
            <a:r>
              <a:rPr lang="vi-VN" sz="3600" b="1" dirty="0" smtClean="0">
                <a:solidFill>
                  <a:srgbClr val="0000FF"/>
                </a:solidFill>
              </a:rPr>
              <a:t>Cụ thể, theo Nghị </a:t>
            </a:r>
            <a:r>
              <a:rPr lang="vi-VN" sz="3600" b="1" dirty="0" smtClean="0">
                <a:solidFill>
                  <a:srgbClr val="0000FF"/>
                </a:solidFill>
              </a:rPr>
              <a:t>định</a:t>
            </a:r>
            <a:endParaRPr lang="en-US" sz="3600" b="1" dirty="0">
              <a:solidFill>
                <a:srgbClr val="0000FF"/>
              </a:solidFill>
            </a:endParaRPr>
          </a:p>
          <a:p>
            <a:pPr algn="ctr"/>
            <a:endParaRPr lang="en-US" sz="3600" dirty="0" smtClean="0">
              <a:solidFill>
                <a:prstClr val="black"/>
              </a:solidFill>
            </a:endParaRPr>
          </a:p>
          <a:p>
            <a:pPr algn="just"/>
            <a:r>
              <a:rPr lang="vi-VN" sz="3600" dirty="0" smtClean="0">
                <a:solidFill>
                  <a:prstClr val="black"/>
                </a:solidFill>
              </a:rPr>
              <a:t> </a:t>
            </a:r>
            <a:r>
              <a:rPr lang="en-US" sz="3600" dirty="0">
                <a:solidFill>
                  <a:prstClr val="black"/>
                </a:solidFill>
              </a:rPr>
              <a:t>P</a:t>
            </a:r>
            <a:r>
              <a:rPr lang="vi-VN" sz="3600" dirty="0" smtClean="0">
                <a:solidFill>
                  <a:prstClr val="black"/>
                </a:solidFill>
              </a:rPr>
              <a:t>hạt </a:t>
            </a:r>
            <a:r>
              <a:rPr lang="vi-VN" sz="3600" dirty="0" smtClean="0">
                <a:solidFill>
                  <a:prstClr val="black"/>
                </a:solidFill>
              </a:rPr>
              <a:t>tiền từ </a:t>
            </a:r>
            <a:r>
              <a:rPr lang="vi-VN" sz="3600" dirty="0" smtClean="0">
                <a:solidFill>
                  <a:srgbClr val="FF0000"/>
                </a:solidFill>
              </a:rPr>
              <a:t>500.000 – 1.000.000 đồng </a:t>
            </a:r>
            <a:r>
              <a:rPr lang="vi-VN" sz="3600" dirty="0" smtClean="0">
                <a:solidFill>
                  <a:prstClr val="black"/>
                </a:solidFill>
              </a:rPr>
              <a:t>đối với hành vi vứt, thải, </a:t>
            </a:r>
            <a:r>
              <a:rPr lang="vi-VN" sz="3600" dirty="0" smtClean="0">
                <a:solidFill>
                  <a:srgbClr val="FF0000"/>
                </a:solidFill>
              </a:rPr>
              <a:t>bỏ đầu, mẩu và tàn thuốc lá </a:t>
            </a:r>
            <a:r>
              <a:rPr lang="vi-VN" sz="3600" dirty="0" smtClean="0">
                <a:solidFill>
                  <a:prstClr val="black"/>
                </a:solidFill>
              </a:rPr>
              <a:t>không đúng nơi quy định tại khu chung cư, các điểm thương mại, dịch vụ hoặc nơi công cộng. </a:t>
            </a:r>
            <a:endParaRPr lang="vi-VN" sz="3600" dirty="0">
              <a:solidFill>
                <a:prstClr val="black"/>
              </a:solidFill>
            </a:endParaRPr>
          </a:p>
        </p:txBody>
      </p:sp>
    </p:spTree>
    <p:extLst>
      <p:ext uri="{BB962C8B-B14F-4D97-AF65-F5344CB8AC3E}">
        <p14:creationId xmlns:p14="http://schemas.microsoft.com/office/powerpoint/2010/main" val="50657487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381000" y="-381000"/>
            <a:ext cx="9144000" cy="6858000"/>
          </a:xfrm>
          <a:prstGeom prst="rect">
            <a:avLst/>
          </a:prstGeom>
          <a:noFill/>
          <a:ln w="9525">
            <a:noFill/>
            <a:miter lim="800000"/>
            <a:headEnd/>
            <a:tailEnd/>
          </a:ln>
        </p:spPr>
      </p:pic>
      <p:sp>
        <p:nvSpPr>
          <p:cNvPr id="11" name="Rectangle 10"/>
          <p:cNvSpPr/>
          <p:nvPr/>
        </p:nvSpPr>
        <p:spPr>
          <a:xfrm>
            <a:off x="685800" y="381000"/>
            <a:ext cx="8229600" cy="3970318"/>
          </a:xfrm>
          <a:prstGeom prst="rect">
            <a:avLst/>
          </a:prstGeom>
          <a:solidFill>
            <a:schemeClr val="bg1"/>
          </a:solidFill>
        </p:spPr>
        <p:txBody>
          <a:bodyPr wrap="square">
            <a:spAutoFit/>
          </a:bodyPr>
          <a:lstStyle/>
          <a:p>
            <a:pPr lvl="0" algn="ctr"/>
            <a:r>
              <a:rPr lang="vi-VN" dirty="0" smtClean="0">
                <a:solidFill>
                  <a:prstClr val="black"/>
                </a:solidFill>
              </a:rPr>
              <a:t> </a:t>
            </a:r>
            <a:r>
              <a:rPr lang="vi-VN" dirty="0">
                <a:solidFill>
                  <a:prstClr val="black"/>
                </a:solidFill>
              </a:rPr>
              <a:t> </a:t>
            </a:r>
            <a:r>
              <a:rPr lang="vi-VN" sz="3600" b="1" dirty="0">
                <a:solidFill>
                  <a:srgbClr val="0000FF"/>
                </a:solidFill>
              </a:rPr>
              <a:t>Cụ thể, theo Nghị </a:t>
            </a:r>
            <a:r>
              <a:rPr lang="vi-VN" sz="3600" b="1" dirty="0" smtClean="0">
                <a:solidFill>
                  <a:srgbClr val="0000FF"/>
                </a:solidFill>
              </a:rPr>
              <a:t>định</a:t>
            </a:r>
            <a:endParaRPr lang="en-US" sz="3600" b="1" dirty="0" smtClean="0">
              <a:solidFill>
                <a:srgbClr val="0000FF"/>
              </a:solidFill>
            </a:endParaRPr>
          </a:p>
          <a:p>
            <a:pPr lvl="0" algn="ctr"/>
            <a:endParaRPr lang="en-US" sz="3600" b="1" dirty="0">
              <a:solidFill>
                <a:srgbClr val="0000FF"/>
              </a:solidFill>
            </a:endParaRPr>
          </a:p>
          <a:p>
            <a:pPr algn="just"/>
            <a:r>
              <a:rPr lang="vi-VN" sz="3600" dirty="0" smtClean="0">
                <a:solidFill>
                  <a:prstClr val="black"/>
                </a:solidFill>
              </a:rPr>
              <a:t>Hành </a:t>
            </a:r>
            <a:r>
              <a:rPr lang="vi-VN" sz="3600" dirty="0" smtClean="0">
                <a:solidFill>
                  <a:prstClr val="black"/>
                </a:solidFill>
              </a:rPr>
              <a:t>vi </a:t>
            </a:r>
            <a:r>
              <a:rPr lang="vi-VN" sz="3600" dirty="0" smtClean="0">
                <a:solidFill>
                  <a:srgbClr val="FF0000"/>
                </a:solidFill>
              </a:rPr>
              <a:t>vệ sinh cá nhân </a:t>
            </a:r>
            <a:r>
              <a:rPr lang="vi-VN" sz="3600" dirty="0" smtClean="0">
                <a:solidFill>
                  <a:prstClr val="black"/>
                </a:solidFill>
              </a:rPr>
              <a:t>(tiểu tiện, đại tiện) không đúng nơi quy định tại khu chung cư, thương mại, dịch vụ hoặc nơi công cộng bị phạt tiền từ </a:t>
            </a:r>
            <a:r>
              <a:rPr lang="vi-VN" sz="3600" dirty="0" smtClean="0">
                <a:solidFill>
                  <a:srgbClr val="FF0000"/>
                </a:solidFill>
              </a:rPr>
              <a:t>1.000.000 – 3.000.000 </a:t>
            </a:r>
            <a:r>
              <a:rPr lang="vi-VN" sz="3600" dirty="0" smtClean="0">
                <a:solidFill>
                  <a:srgbClr val="FF0000"/>
                </a:solidFill>
              </a:rPr>
              <a:t>đồng</a:t>
            </a:r>
            <a:endParaRPr lang="vi-VN" sz="3600" dirty="0">
              <a:solidFill>
                <a:prstClr val="black"/>
              </a:solidFill>
            </a:endParaRPr>
          </a:p>
        </p:txBody>
      </p:sp>
    </p:spTree>
    <p:extLst>
      <p:ext uri="{BB962C8B-B14F-4D97-AF65-F5344CB8AC3E}">
        <p14:creationId xmlns:p14="http://schemas.microsoft.com/office/powerpoint/2010/main" val="353847826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457200" y="381000"/>
            <a:ext cx="8458200" cy="5970865"/>
          </a:xfrm>
          <a:prstGeom prst="rect">
            <a:avLst/>
          </a:prstGeom>
          <a:solidFill>
            <a:schemeClr val="bg1"/>
          </a:solidFill>
        </p:spPr>
        <p:txBody>
          <a:bodyPr wrap="square">
            <a:spAutoFit/>
          </a:bodyPr>
          <a:lstStyle/>
          <a:p>
            <a:pPr lvl="0" algn="ctr"/>
            <a:r>
              <a:rPr lang="vi-VN" dirty="0" smtClean="0">
                <a:solidFill>
                  <a:prstClr val="black"/>
                </a:solidFill>
              </a:rPr>
              <a:t> </a:t>
            </a:r>
            <a:r>
              <a:rPr lang="vi-VN" sz="3600" b="1" dirty="0">
                <a:solidFill>
                  <a:srgbClr val="0000FF"/>
                </a:solidFill>
              </a:rPr>
              <a:t>Cụ thể, theo Nghị </a:t>
            </a:r>
            <a:r>
              <a:rPr lang="vi-VN" sz="3600" b="1" dirty="0" smtClean="0">
                <a:solidFill>
                  <a:srgbClr val="0000FF"/>
                </a:solidFill>
              </a:rPr>
              <a:t>định</a:t>
            </a:r>
            <a:endParaRPr lang="en-US" sz="3600" b="1" dirty="0" smtClean="0">
              <a:solidFill>
                <a:srgbClr val="0000FF"/>
              </a:solidFill>
            </a:endParaRPr>
          </a:p>
          <a:p>
            <a:pPr lvl="0" algn="ctr"/>
            <a:endParaRPr lang="en-US" sz="2000" b="1" dirty="0">
              <a:solidFill>
                <a:srgbClr val="0000FF"/>
              </a:solidFill>
            </a:endParaRPr>
          </a:p>
          <a:p>
            <a:pPr algn="just"/>
            <a:r>
              <a:rPr lang="vi-VN" sz="3400" dirty="0" smtClean="0">
                <a:solidFill>
                  <a:prstClr val="black"/>
                </a:solidFill>
              </a:rPr>
              <a:t>Hành </a:t>
            </a:r>
            <a:r>
              <a:rPr lang="vi-VN" sz="3400" dirty="0" smtClean="0">
                <a:solidFill>
                  <a:prstClr val="black"/>
                </a:solidFill>
              </a:rPr>
              <a:t>vi </a:t>
            </a:r>
            <a:r>
              <a:rPr lang="vi-VN" sz="3400" dirty="0" smtClean="0">
                <a:solidFill>
                  <a:srgbClr val="FF0000"/>
                </a:solidFill>
              </a:rPr>
              <a:t>vứt, thải, bỏ rác thải </a:t>
            </a:r>
            <a:r>
              <a:rPr lang="vi-VN" sz="3400" dirty="0" smtClean="0">
                <a:solidFill>
                  <a:prstClr val="black"/>
                </a:solidFill>
              </a:rPr>
              <a:t>sinh hoạt không đúng nơi quy định tại khu chung cư, thương mại, dịch vụ hoặc nơi công cộng bị phạt từ </a:t>
            </a:r>
            <a:r>
              <a:rPr lang="vi-VN" sz="3400" dirty="0" smtClean="0">
                <a:solidFill>
                  <a:srgbClr val="FF0000"/>
                </a:solidFill>
              </a:rPr>
              <a:t>3.000.000 – 5.000.000 đồng</a:t>
            </a:r>
            <a:r>
              <a:rPr lang="vi-VN" sz="3400" dirty="0" smtClean="0">
                <a:solidFill>
                  <a:prstClr val="black"/>
                </a:solidFill>
              </a:rPr>
              <a:t>; </a:t>
            </a:r>
            <a:endParaRPr lang="en-US" sz="3400" dirty="0" smtClean="0">
              <a:solidFill>
                <a:prstClr val="black"/>
              </a:solidFill>
            </a:endParaRPr>
          </a:p>
          <a:p>
            <a:pPr algn="just"/>
            <a:endParaRPr lang="en-US" sz="2000" dirty="0" smtClean="0">
              <a:solidFill>
                <a:prstClr val="black"/>
              </a:solidFill>
            </a:endParaRPr>
          </a:p>
          <a:p>
            <a:pPr algn="just"/>
            <a:r>
              <a:rPr lang="en-US" sz="3400" dirty="0">
                <a:solidFill>
                  <a:prstClr val="black"/>
                </a:solidFill>
              </a:rPr>
              <a:t>P</a:t>
            </a:r>
            <a:r>
              <a:rPr lang="vi-VN" sz="3400" dirty="0" smtClean="0">
                <a:solidFill>
                  <a:prstClr val="black"/>
                </a:solidFill>
              </a:rPr>
              <a:t>hạt </a:t>
            </a:r>
            <a:r>
              <a:rPr lang="vi-VN" sz="3400" dirty="0" smtClean="0">
                <a:solidFill>
                  <a:prstClr val="black"/>
                </a:solidFill>
              </a:rPr>
              <a:t>từ </a:t>
            </a:r>
            <a:r>
              <a:rPr lang="vi-VN" sz="3400" dirty="0" smtClean="0">
                <a:solidFill>
                  <a:srgbClr val="FF0000"/>
                </a:solidFill>
              </a:rPr>
              <a:t>5.000.000 – 7.000.000 đồng </a:t>
            </a:r>
            <a:r>
              <a:rPr lang="vi-VN" sz="3400" dirty="0" smtClean="0">
                <a:solidFill>
                  <a:prstClr val="black"/>
                </a:solidFill>
              </a:rPr>
              <a:t>đối với hành vi </a:t>
            </a:r>
            <a:r>
              <a:rPr lang="vi-VN" sz="3400" dirty="0" smtClean="0">
                <a:solidFill>
                  <a:srgbClr val="FF0000"/>
                </a:solidFill>
              </a:rPr>
              <a:t>vứt, thải rác thải sinh hoạt trên vỉa hè</a:t>
            </a:r>
            <a:r>
              <a:rPr lang="vi-VN" sz="3400" dirty="0" smtClean="0">
                <a:solidFill>
                  <a:prstClr val="black"/>
                </a:solidFill>
              </a:rPr>
              <a:t>, đường phố hoặc vào hệ thống thoát nước thải đô thị hoặc hệ thống thoát nước mặt trong khu vực đô thị</a:t>
            </a:r>
            <a:r>
              <a:rPr lang="vi-VN" sz="3400" dirty="0" smtClean="0">
                <a:solidFill>
                  <a:prstClr val="black"/>
                </a:solidFill>
              </a:rPr>
              <a:t>.</a:t>
            </a:r>
            <a:endParaRPr lang="vi-VN" sz="3400" dirty="0" smtClean="0">
              <a:solidFill>
                <a:prstClr val="black"/>
              </a:solidFill>
            </a:endParaRPr>
          </a:p>
        </p:txBody>
      </p:sp>
    </p:spTree>
    <p:extLst>
      <p:ext uri="{BB962C8B-B14F-4D97-AF65-F5344CB8AC3E}">
        <p14:creationId xmlns:p14="http://schemas.microsoft.com/office/powerpoint/2010/main" val="12957432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 name="Rectangle 10"/>
          <p:cNvSpPr/>
          <p:nvPr/>
        </p:nvSpPr>
        <p:spPr>
          <a:xfrm>
            <a:off x="457200" y="381000"/>
            <a:ext cx="8458200" cy="4524315"/>
          </a:xfrm>
          <a:prstGeom prst="rect">
            <a:avLst/>
          </a:prstGeom>
          <a:solidFill>
            <a:schemeClr val="bg1"/>
          </a:solidFill>
        </p:spPr>
        <p:txBody>
          <a:bodyPr wrap="square">
            <a:spAutoFit/>
          </a:bodyPr>
          <a:lstStyle/>
          <a:p>
            <a:pPr lvl="0" algn="ctr"/>
            <a:r>
              <a:rPr lang="vi-VN" dirty="0" smtClean="0">
                <a:solidFill>
                  <a:prstClr val="black"/>
                </a:solidFill>
              </a:rPr>
              <a:t> </a:t>
            </a:r>
            <a:r>
              <a:rPr lang="vi-VN" sz="3600" b="1" dirty="0">
                <a:solidFill>
                  <a:srgbClr val="0000FF"/>
                </a:solidFill>
              </a:rPr>
              <a:t>Cụ thể, theo Nghị </a:t>
            </a:r>
            <a:r>
              <a:rPr lang="vi-VN" sz="3600" b="1" dirty="0" smtClean="0">
                <a:solidFill>
                  <a:srgbClr val="0000FF"/>
                </a:solidFill>
              </a:rPr>
              <a:t>định</a:t>
            </a:r>
            <a:endParaRPr lang="en-US" sz="3600" b="1" dirty="0" smtClean="0">
              <a:solidFill>
                <a:srgbClr val="0000FF"/>
              </a:solidFill>
            </a:endParaRPr>
          </a:p>
          <a:p>
            <a:pPr lvl="0" algn="ctr"/>
            <a:endParaRPr lang="en-US" sz="3600" b="1" dirty="0">
              <a:solidFill>
                <a:srgbClr val="0000FF"/>
              </a:solidFill>
            </a:endParaRPr>
          </a:p>
          <a:p>
            <a:pPr algn="just"/>
            <a:r>
              <a:rPr lang="vi-VN" sz="2800" dirty="0" smtClean="0">
                <a:solidFill>
                  <a:prstClr val="black"/>
                </a:solidFill>
              </a:rPr>
              <a:t> </a:t>
            </a:r>
            <a:r>
              <a:rPr lang="vi-VN" sz="3600" dirty="0" smtClean="0">
                <a:solidFill>
                  <a:prstClr val="black"/>
                </a:solidFill>
              </a:rPr>
              <a:t>Nghị </a:t>
            </a:r>
            <a:r>
              <a:rPr lang="vi-VN" sz="3600" dirty="0" smtClean="0">
                <a:solidFill>
                  <a:prstClr val="black"/>
                </a:solidFill>
              </a:rPr>
              <a:t>định này cũng quy định phạt tiền từ </a:t>
            </a:r>
            <a:r>
              <a:rPr lang="vi-VN" sz="3600" dirty="0" smtClean="0">
                <a:solidFill>
                  <a:srgbClr val="FF0000"/>
                </a:solidFill>
              </a:rPr>
              <a:t>7.000.000 – 10.000.000 đồng </a:t>
            </a:r>
            <a:r>
              <a:rPr lang="vi-VN" sz="3600" dirty="0" smtClean="0">
                <a:solidFill>
                  <a:prstClr val="black"/>
                </a:solidFill>
              </a:rPr>
              <a:t>với hành vi điều khiển phương tiện vận chuyển nguyên, vật liệu, hàng hóa không che chắn hoặc </a:t>
            </a:r>
            <a:r>
              <a:rPr lang="vi-VN" sz="3600" dirty="0" smtClean="0">
                <a:solidFill>
                  <a:srgbClr val="FF0000"/>
                </a:solidFill>
              </a:rPr>
              <a:t>để rơi vãi ra môi trường trong khi tham gia giao thông</a:t>
            </a:r>
            <a:r>
              <a:rPr lang="vi-VN" sz="3600" dirty="0" smtClean="0">
                <a:solidFill>
                  <a:prstClr val="black"/>
                </a:solidFill>
              </a:rPr>
              <a:t>.</a:t>
            </a:r>
            <a:endParaRPr lang="vi-VN" sz="3600" dirty="0">
              <a:solidFill>
                <a:prstClr val="black"/>
              </a:solidFill>
            </a:endParaRPr>
          </a:p>
        </p:txBody>
      </p:sp>
    </p:spTree>
    <p:extLst>
      <p:ext uri="{BB962C8B-B14F-4D97-AF65-F5344CB8AC3E}">
        <p14:creationId xmlns:p14="http://schemas.microsoft.com/office/powerpoint/2010/main" val="189463820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457200" y="381000"/>
            <a:ext cx="8382000" cy="6096000"/>
          </a:xfrm>
          <a:prstGeom prst="rect">
            <a:avLst/>
          </a:prstGeom>
          <a:solidFill>
            <a:schemeClr val="bg1"/>
          </a:solidFill>
          <a:ln w="9525">
            <a:noFill/>
            <a:miter lim="800000"/>
            <a:headEnd/>
            <a:tailEnd/>
          </a:ln>
        </p:spPr>
        <p:txBody>
          <a:bodyPr anchor="t">
            <a:noAutofit/>
          </a:bodyPr>
          <a:lstStyle/>
          <a:p>
            <a:r>
              <a:rPr lang="en-US" sz="2800" dirty="0" smtClean="0">
                <a:solidFill>
                  <a:srgbClr val="0000FF"/>
                </a:solidFill>
              </a:rPr>
              <a:t>- Kế hoạch số 3911/QĐ-UBND về dinh dưỡng giai đoạn 2017-2020 của Thành phố Hồ Chí Minh</a:t>
            </a:r>
          </a:p>
          <a:p>
            <a:r>
              <a:rPr lang="en-US" sz="2800" dirty="0" smtClean="0">
                <a:solidFill>
                  <a:srgbClr val="FF0000"/>
                </a:solidFill>
              </a:rPr>
              <a:t>- Luật An toàn vệ sinh thực phẩm, Nghị quyết số 43/2017/QH14 về việc đẩy mạnh thực hiện chính sách pháp luật vế ATTP giai đoạn 2016-2020 </a:t>
            </a:r>
          </a:p>
          <a:p>
            <a:pPr>
              <a:buFontTx/>
              <a:buChar char="-"/>
            </a:pPr>
            <a:r>
              <a:rPr lang="en-US" sz="2800" dirty="0" smtClean="0">
                <a:solidFill>
                  <a:srgbClr val="008000"/>
                </a:solidFill>
              </a:rPr>
              <a:t>Kế hoạch số 1008/ HLT-BQLATTP-GDĐT ngày 12 tháng 09 năm 2017 của Ban quản lý an toàn thực phẩm và Sở Giáo dục và Đào tạo về bảo đảm an toàn thực phẩm tại các cơ sở giáo dục trên địa bàn Thành phố Hồ Chí Minh từ năm 2017 đến hết năm 2019</a:t>
            </a:r>
          </a:p>
          <a:p>
            <a:pPr>
              <a:buFontTx/>
              <a:buChar char="-"/>
            </a:pPr>
            <a:r>
              <a:rPr lang="en-US" sz="2800" dirty="0" smtClean="0">
                <a:solidFill>
                  <a:srgbClr val="7030A0"/>
                </a:solidFill>
              </a:rPr>
              <a:t> Chỉ thị số 19-CT/TU v/v thực hiện cuộc vận động “ Người dân thành phố Hồ Chí Minh không xả rác ra đường và kênh rạch và giảm ngập nước”                               </a:t>
            </a:r>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4"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52400"/>
            <a:ext cx="8763000" cy="6477000"/>
          </a:xfrm>
          <a:prstGeom prst="rect">
            <a:avLst/>
          </a:prstGeom>
        </p:spPr>
      </p:pic>
    </p:spTree>
    <p:extLst>
      <p:ext uri="{BB962C8B-B14F-4D97-AF65-F5344CB8AC3E}">
        <p14:creationId xmlns:p14="http://schemas.microsoft.com/office/powerpoint/2010/main" val="3194258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457200" y="381000"/>
            <a:ext cx="7543800" cy="1295400"/>
          </a:xfrm>
          <a:prstGeom prst="rect">
            <a:avLst/>
          </a:prstGeom>
          <a:noFill/>
          <a:ln w="9525">
            <a:noFill/>
            <a:miter lim="800000"/>
            <a:headEnd/>
            <a:tailEnd/>
          </a:ln>
        </p:spPr>
        <p:txBody>
          <a:bodyPr anchor="t">
            <a:noAutofit/>
          </a:bodyPr>
          <a:lstStyle/>
          <a:p>
            <a:pPr algn="ctr"/>
            <a:r>
              <a:rPr lang="en-US" sz="3600" b="1" dirty="0" smtClean="0">
                <a:solidFill>
                  <a:srgbClr val="0000FF"/>
                </a:solidFill>
              </a:rPr>
              <a:t>Chỉ thị số 19-CT/TU</a:t>
            </a:r>
          </a:p>
          <a:p>
            <a:pPr algn="ctr"/>
            <a:r>
              <a:rPr lang="en-US" sz="3600" b="1" dirty="0" smtClean="0">
                <a:solidFill>
                  <a:srgbClr val="0000FF"/>
                </a:solidFill>
              </a:rPr>
              <a:t>Về việc thực hiện cuộc vận động</a:t>
            </a:r>
          </a:p>
          <a:p>
            <a:pPr algn="ctr"/>
            <a:endParaRPr lang="en-US" sz="2400" dirty="0" smtClean="0"/>
          </a:p>
        </p:txBody>
      </p:sp>
      <p:sp>
        <p:nvSpPr>
          <p:cNvPr id="6" name="Title 1"/>
          <p:cNvSpPr txBox="1">
            <a:spLocks/>
          </p:cNvSpPr>
          <p:nvPr/>
        </p:nvSpPr>
        <p:spPr bwMode="auto">
          <a:xfrm>
            <a:off x="304800" y="1524000"/>
            <a:ext cx="8610600" cy="4800600"/>
          </a:xfrm>
          <a:prstGeom prst="rect">
            <a:avLst/>
          </a:prstGeom>
          <a:noFill/>
          <a:ln w="9525">
            <a:noFill/>
            <a:miter lim="800000"/>
            <a:headEnd/>
            <a:tailEnd/>
          </a:ln>
        </p:spPr>
        <p:txBody>
          <a:bodyPr anchor="t">
            <a:noAutofit/>
          </a:bodyPr>
          <a:lstStyle/>
          <a:p>
            <a:pPr algn="ctr"/>
            <a:r>
              <a:rPr lang="en-US" sz="6000" b="1" dirty="0" smtClean="0">
                <a:solidFill>
                  <a:srgbClr val="FF0000"/>
                </a:solidFill>
              </a:rPr>
              <a:t>“ Người dân thành phố</a:t>
            </a:r>
          </a:p>
          <a:p>
            <a:pPr algn="ctr"/>
            <a:r>
              <a:rPr lang="en-US" sz="6000" b="1" dirty="0" smtClean="0">
                <a:solidFill>
                  <a:srgbClr val="FF0000"/>
                </a:solidFill>
              </a:rPr>
              <a:t> Hồ Chí Minh không xả</a:t>
            </a:r>
          </a:p>
          <a:p>
            <a:pPr algn="ctr"/>
            <a:r>
              <a:rPr lang="en-US" sz="6000" b="1" dirty="0" smtClean="0">
                <a:solidFill>
                  <a:srgbClr val="FF0000"/>
                </a:solidFill>
              </a:rPr>
              <a:t> rác ra đường và kênh </a:t>
            </a:r>
          </a:p>
          <a:p>
            <a:pPr algn="ctr"/>
            <a:r>
              <a:rPr lang="en-US" sz="6000" b="1" dirty="0" smtClean="0">
                <a:solidFill>
                  <a:srgbClr val="FF0000"/>
                </a:solidFill>
              </a:rPr>
              <a:t>   rạch và giảm ngập </a:t>
            </a:r>
          </a:p>
          <a:p>
            <a:pPr algn="ctr"/>
            <a:r>
              <a:rPr lang="en-US" sz="6000" b="1" dirty="0" smtClean="0">
                <a:solidFill>
                  <a:srgbClr val="FF0000"/>
                </a:solidFill>
              </a:rPr>
              <a:t>   nước”</a:t>
            </a:r>
          </a:p>
          <a:p>
            <a:r>
              <a:rPr lang="en-US" sz="6000" b="1" dirty="0" smtClean="0">
                <a:solidFill>
                  <a:srgbClr val="FF0000"/>
                </a:solidFill>
              </a:rPr>
              <a:t>   </a:t>
            </a:r>
            <a:r>
              <a:rPr lang="en-US" sz="4800" b="1" dirty="0" smtClean="0">
                <a:solidFill>
                  <a:srgbClr val="FF0000"/>
                </a:solidFill>
              </a:rPr>
              <a:t>                            </a:t>
            </a:r>
          </a:p>
          <a:p>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FF9B"/>
        </a:solidFill>
        <a:effectLst/>
      </p:bgPr>
    </p:bg>
    <p:spTree>
      <p:nvGrpSpPr>
        <p:cNvPr id="1" name=""/>
        <p:cNvGrpSpPr/>
        <p:nvPr/>
      </p:nvGrpSpPr>
      <p:grpSpPr>
        <a:xfrm>
          <a:off x="0" y="0"/>
          <a:ext cx="0" cy="0"/>
          <a:chOff x="0" y="0"/>
          <a:chExt cx="0" cy="0"/>
        </a:xfrm>
      </p:grpSpPr>
      <p:sp>
        <p:nvSpPr>
          <p:cNvPr id="9" name="Title 1"/>
          <p:cNvSpPr txBox="1">
            <a:spLocks/>
          </p:cNvSpPr>
          <p:nvPr/>
        </p:nvSpPr>
        <p:spPr bwMode="auto">
          <a:xfrm>
            <a:off x="0" y="304800"/>
            <a:ext cx="8915400" cy="762000"/>
          </a:xfrm>
          <a:prstGeom prst="rect">
            <a:avLst/>
          </a:prstGeom>
          <a:noFill/>
          <a:ln w="9525">
            <a:noFill/>
            <a:miter lim="800000"/>
            <a:headEnd/>
            <a:tailEnd/>
          </a:ln>
        </p:spPr>
        <p:txBody>
          <a:bodyPr anchor="t">
            <a:noAutofit/>
          </a:bodyPr>
          <a:lstStyle/>
          <a:p>
            <a:pPr algn="ctr"/>
            <a:r>
              <a:rPr lang="en-US" sz="4400" b="1" dirty="0" smtClean="0">
                <a:solidFill>
                  <a:srgbClr val="0000FF"/>
                </a:solidFill>
              </a:rPr>
              <a:t>HƯỞNG ỨNG CUỘC VẬN ĐỘNG</a:t>
            </a:r>
          </a:p>
          <a:p>
            <a:pPr algn="ctr"/>
            <a:endParaRPr lang="en-US" sz="2400" dirty="0" smtClean="0"/>
          </a:p>
        </p:txBody>
      </p:sp>
      <p:sp>
        <p:nvSpPr>
          <p:cNvPr id="6" name="Title 1"/>
          <p:cNvSpPr txBox="1">
            <a:spLocks/>
          </p:cNvSpPr>
          <p:nvPr/>
        </p:nvSpPr>
        <p:spPr bwMode="auto">
          <a:xfrm>
            <a:off x="228600" y="1219200"/>
            <a:ext cx="8610600" cy="3886200"/>
          </a:xfrm>
          <a:prstGeom prst="rect">
            <a:avLst/>
          </a:prstGeom>
          <a:noFill/>
          <a:ln w="9525">
            <a:noFill/>
            <a:miter lim="800000"/>
            <a:headEnd/>
            <a:tailEnd/>
          </a:ln>
        </p:spPr>
        <p:txBody>
          <a:bodyPr anchor="t">
            <a:noAutofit/>
          </a:bodyPr>
          <a:lstStyle/>
          <a:p>
            <a:pPr algn="ctr"/>
            <a:r>
              <a:rPr lang="en-US" sz="8000" b="1" dirty="0" smtClean="0">
                <a:solidFill>
                  <a:srgbClr val="FF0000"/>
                </a:solidFill>
              </a:rPr>
              <a:t>“ KHÔNG XẢ RÁC RA ĐƯỜNG VÀ KÊNH RẠCH”</a:t>
            </a:r>
          </a:p>
          <a:p>
            <a:r>
              <a:rPr lang="en-US" sz="6000" b="1" dirty="0" smtClean="0">
                <a:solidFill>
                  <a:srgbClr val="FF0000"/>
                </a:solidFill>
              </a:rPr>
              <a:t>   </a:t>
            </a:r>
            <a:r>
              <a:rPr lang="en-US" sz="4800" b="1" dirty="0" smtClean="0">
                <a:solidFill>
                  <a:srgbClr val="FF0000"/>
                </a:solidFill>
              </a:rPr>
              <a:t>                            </a:t>
            </a:r>
          </a:p>
          <a:p>
            <a:endParaRPr lang="en-US" sz="2400" dirty="0" smtClean="0"/>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4200524" y="381000"/>
            <a:ext cx="4562476" cy="6019800"/>
          </a:xfrm>
          <a:prstGeom prst="rect">
            <a:avLst/>
          </a:prstGeom>
          <a:solidFill>
            <a:schemeClr val="bg1"/>
          </a:solidFill>
          <a:ln w="9525">
            <a:noFill/>
            <a:miter lim="800000"/>
            <a:headEnd/>
            <a:tailEnd/>
          </a:ln>
        </p:spPr>
        <p:txBody>
          <a:bodyPr anchor="t">
            <a:noAutofit/>
          </a:bodyPr>
          <a:lstStyle/>
          <a:p>
            <a:pPr algn="ctr"/>
            <a:r>
              <a:rPr lang="en-US" sz="3600" b="1" dirty="0" smtClean="0">
                <a:solidFill>
                  <a:srgbClr val="0000FF"/>
                </a:solidFill>
              </a:rPr>
              <a:t>Rác thải nhiều do ý thức kém</a:t>
            </a:r>
            <a:endParaRPr lang="en-US" sz="2800" b="1" dirty="0" smtClean="0">
              <a:solidFill>
                <a:srgbClr val="0000FF"/>
              </a:solidFill>
            </a:endParaRPr>
          </a:p>
          <a:p>
            <a:pPr algn="just"/>
            <a:r>
              <a:rPr lang="vi-VN" sz="3200" dirty="0">
                <a:solidFill>
                  <a:srgbClr val="333333"/>
                </a:solidFill>
                <a:latin typeface="Roboto"/>
              </a:rPr>
              <a:t>Đi đến đâu chúng ta cũng có thể dễ dàng bắt gặp hình ảnh những bãi rác công cộng được tạo ra ngay bên lề đường không đúng nơi quy định, rác đang bị bốc mùi hôi thối mà không có một giải pháp nào để thu gom hay xử lý cả. </a:t>
            </a:r>
            <a:endParaRPr lang="en-US" sz="3200" dirty="0" smtClean="0"/>
          </a:p>
        </p:txBody>
      </p:sp>
      <p:pic>
        <p:nvPicPr>
          <p:cNvPr id="1026" name="Picture 2" descr="E:\PHÁP LUẬT\MẪU KH PHÁP LUẬT\nam 2018\rac-duong-au-co-3-15402171381271837832573.jpg"/>
          <p:cNvPicPr>
            <a:picLocks noChangeAspect="1" noChangeArrowheads="1"/>
          </p:cNvPicPr>
          <p:nvPr/>
        </p:nvPicPr>
        <p:blipFill>
          <a:blip r:embed="rId3"/>
          <a:srcRect/>
          <a:stretch>
            <a:fillRect/>
          </a:stretch>
        </p:blipFill>
        <p:spPr bwMode="auto">
          <a:xfrm>
            <a:off x="495456" y="3686175"/>
            <a:ext cx="3505200" cy="2514600"/>
          </a:xfrm>
          <a:prstGeom prst="rect">
            <a:avLst/>
          </a:prstGeom>
          <a:noFill/>
        </p:spPr>
      </p:pic>
      <p:pic>
        <p:nvPicPr>
          <p:cNvPr id="1027" name="Picture 3" descr="C:\Users\ADMIN\Pictures\images (9).jpg"/>
          <p:cNvPicPr>
            <a:picLocks noChangeAspect="1" noChangeArrowheads="1"/>
          </p:cNvPicPr>
          <p:nvPr/>
        </p:nvPicPr>
        <p:blipFill>
          <a:blip r:embed="rId4"/>
          <a:srcRect/>
          <a:stretch>
            <a:fillRect/>
          </a:stretch>
        </p:blipFill>
        <p:spPr bwMode="auto">
          <a:xfrm>
            <a:off x="485931" y="1060555"/>
            <a:ext cx="3514725" cy="23622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4200524" y="381000"/>
            <a:ext cx="4562476" cy="6019800"/>
          </a:xfrm>
          <a:prstGeom prst="rect">
            <a:avLst/>
          </a:prstGeom>
          <a:solidFill>
            <a:schemeClr val="bg1"/>
          </a:solidFill>
          <a:ln w="9525">
            <a:noFill/>
            <a:miter lim="800000"/>
            <a:headEnd/>
            <a:tailEnd/>
          </a:ln>
        </p:spPr>
        <p:txBody>
          <a:bodyPr anchor="t">
            <a:noAutofit/>
          </a:bodyPr>
          <a:lstStyle/>
          <a:p>
            <a:pPr algn="ctr"/>
            <a:r>
              <a:rPr lang="en-US" sz="3600" b="1" dirty="0" smtClean="0">
                <a:solidFill>
                  <a:srgbClr val="0000FF"/>
                </a:solidFill>
              </a:rPr>
              <a:t>Rác thải nhiều do ý thức kém</a:t>
            </a:r>
            <a:endParaRPr lang="en-US" sz="2800" b="1" dirty="0" smtClean="0">
              <a:solidFill>
                <a:srgbClr val="0000FF"/>
              </a:solidFill>
            </a:endParaRPr>
          </a:p>
          <a:p>
            <a:pPr lvl="0"/>
            <a:r>
              <a:rPr lang="vi-VN" sz="3200" dirty="0">
                <a:solidFill>
                  <a:srgbClr val="333333"/>
                </a:solidFill>
                <a:latin typeface="Roboto"/>
              </a:rPr>
              <a:t>Thậm chí có nơi đã phải đặt biển báo là cấm đổ rác tuy nhiên rác vẫn được người dân đem ra để đổ không cần quan tâm đến sự có mặt của biển cấm.</a:t>
            </a:r>
            <a:endParaRPr lang="en-US" sz="3200" dirty="0">
              <a:solidFill>
                <a:prstClr val="black"/>
              </a:solidFill>
            </a:endParaRPr>
          </a:p>
        </p:txBody>
      </p:sp>
      <p:pic>
        <p:nvPicPr>
          <p:cNvPr id="8" name="Picture 5" descr="C:\Users\ADMIN\Pictures\images (8).jpg"/>
          <p:cNvPicPr>
            <a:picLocks noChangeAspect="1" noChangeArrowheads="1"/>
          </p:cNvPicPr>
          <p:nvPr/>
        </p:nvPicPr>
        <p:blipFill>
          <a:blip r:embed="rId3"/>
          <a:srcRect/>
          <a:stretch>
            <a:fillRect/>
          </a:stretch>
        </p:blipFill>
        <p:spPr bwMode="auto">
          <a:xfrm>
            <a:off x="381000" y="925799"/>
            <a:ext cx="3505200" cy="2362200"/>
          </a:xfrm>
          <a:prstGeom prst="rect">
            <a:avLst/>
          </a:prstGeom>
          <a:noFill/>
        </p:spPr>
      </p:pic>
      <p:pic>
        <p:nvPicPr>
          <p:cNvPr id="10" name="Picture 4" descr="C:\Users\ADMIN\Pictures\images.jpg"/>
          <p:cNvPicPr>
            <a:picLocks noChangeAspect="1" noChangeArrowheads="1"/>
          </p:cNvPicPr>
          <p:nvPr/>
        </p:nvPicPr>
        <p:blipFill>
          <a:blip r:embed="rId4"/>
          <a:srcRect/>
          <a:stretch>
            <a:fillRect/>
          </a:stretch>
        </p:blipFill>
        <p:spPr bwMode="auto">
          <a:xfrm>
            <a:off x="342900" y="3666540"/>
            <a:ext cx="3581400" cy="2500468"/>
          </a:xfrm>
          <a:prstGeom prst="rect">
            <a:avLst/>
          </a:prstGeom>
          <a:noFill/>
        </p:spPr>
      </p:pic>
    </p:spTree>
    <p:extLst>
      <p:ext uri="{BB962C8B-B14F-4D97-AF65-F5344CB8AC3E}">
        <p14:creationId xmlns:p14="http://schemas.microsoft.com/office/powerpoint/2010/main" val="36374009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152400" y="381000"/>
            <a:ext cx="8610600" cy="5943600"/>
          </a:xfrm>
          <a:prstGeom prst="rect">
            <a:avLst/>
          </a:prstGeom>
          <a:solidFill>
            <a:schemeClr val="bg1"/>
          </a:solidFill>
          <a:ln w="9525">
            <a:noFill/>
            <a:miter lim="800000"/>
            <a:headEnd/>
            <a:tailEnd/>
          </a:ln>
        </p:spPr>
        <p:txBody>
          <a:bodyPr anchor="t">
            <a:noAutofit/>
          </a:bodyPr>
          <a:lstStyle/>
          <a:p>
            <a:pPr algn="ctr"/>
            <a:r>
              <a:rPr lang="vi-VN" sz="3600" b="1" dirty="0">
                <a:solidFill>
                  <a:srgbClr val="0000FF"/>
                </a:solidFill>
                <a:latin typeface="Roboto"/>
              </a:rPr>
              <a:t>Rác thải ảnh hưởng rất lớn </a:t>
            </a:r>
            <a:endParaRPr lang="en-US" sz="3600" b="1" dirty="0" smtClean="0">
              <a:solidFill>
                <a:srgbClr val="0000FF"/>
              </a:solidFill>
              <a:latin typeface="Roboto"/>
            </a:endParaRPr>
          </a:p>
          <a:p>
            <a:pPr algn="ctr"/>
            <a:r>
              <a:rPr lang="vi-VN" sz="3600" b="1" dirty="0" smtClean="0">
                <a:solidFill>
                  <a:srgbClr val="0000FF"/>
                </a:solidFill>
                <a:latin typeface="Roboto"/>
              </a:rPr>
              <a:t>đến </a:t>
            </a:r>
            <a:r>
              <a:rPr lang="vi-VN" sz="3600" b="1" dirty="0">
                <a:solidFill>
                  <a:srgbClr val="0000FF"/>
                </a:solidFill>
                <a:latin typeface="Roboto"/>
              </a:rPr>
              <a:t>nguồn nước</a:t>
            </a:r>
            <a:r>
              <a:rPr lang="vi-VN" sz="3600" b="1" dirty="0" smtClean="0">
                <a:solidFill>
                  <a:srgbClr val="0000FF"/>
                </a:solidFill>
                <a:latin typeface="Roboto"/>
              </a:rPr>
              <a:t>.</a:t>
            </a:r>
            <a:endParaRPr lang="en-US" sz="3600" b="1" dirty="0" smtClean="0">
              <a:solidFill>
                <a:srgbClr val="0000FF"/>
              </a:solidFill>
              <a:latin typeface="Roboto"/>
            </a:endParaRPr>
          </a:p>
          <a:p>
            <a:pPr algn="just"/>
            <a:r>
              <a:rPr lang="vi-VN" sz="3200" dirty="0">
                <a:solidFill>
                  <a:srgbClr val="333333"/>
                </a:solidFill>
                <a:latin typeface="Roboto"/>
              </a:rPr>
              <a:t> </a:t>
            </a:r>
            <a:r>
              <a:rPr lang="en-US" sz="3200" dirty="0" err="1" smtClean="0">
                <a:solidFill>
                  <a:srgbClr val="333333"/>
                </a:solidFill>
                <a:latin typeface="Roboto"/>
              </a:rPr>
              <a:t>Rác</a:t>
            </a:r>
            <a:r>
              <a:rPr lang="en-US" sz="3200" dirty="0" smtClean="0">
                <a:solidFill>
                  <a:srgbClr val="333333"/>
                </a:solidFill>
                <a:latin typeface="Roboto"/>
              </a:rPr>
              <a:t> </a:t>
            </a:r>
            <a:r>
              <a:rPr lang="en-US" sz="3200" dirty="0" err="1" smtClean="0">
                <a:solidFill>
                  <a:srgbClr val="333333"/>
                </a:solidFill>
                <a:latin typeface="Roboto"/>
              </a:rPr>
              <a:t>thải</a:t>
            </a:r>
            <a:r>
              <a:rPr lang="en-US" sz="3200" dirty="0" smtClean="0">
                <a:solidFill>
                  <a:srgbClr val="333333"/>
                </a:solidFill>
                <a:latin typeface="Roboto"/>
              </a:rPr>
              <a:t> </a:t>
            </a:r>
            <a:r>
              <a:rPr lang="vi-VN" sz="3200" dirty="0" smtClean="0">
                <a:solidFill>
                  <a:srgbClr val="333333"/>
                </a:solidFill>
                <a:latin typeface="Roboto"/>
              </a:rPr>
              <a:t>đổ </a:t>
            </a:r>
            <a:r>
              <a:rPr lang="vi-VN" sz="3200" dirty="0">
                <a:solidFill>
                  <a:srgbClr val="333333"/>
                </a:solidFill>
                <a:latin typeface="Roboto"/>
              </a:rPr>
              <a:t>trực tiếp xuống sông hồ không những gây ô nhiễm trên bề mặt mà còn ô nhiễm cả mạch nước ngầm</a:t>
            </a:r>
            <a:r>
              <a:rPr lang="vi-VN" sz="3200" dirty="0" smtClean="0">
                <a:solidFill>
                  <a:srgbClr val="333333"/>
                </a:solidFill>
                <a:latin typeface="Roboto"/>
              </a:rPr>
              <a:t>.</a:t>
            </a:r>
            <a:r>
              <a:rPr lang="vi-VN" sz="3200" dirty="0">
                <a:solidFill>
                  <a:srgbClr val="333333"/>
                </a:solidFill>
                <a:latin typeface="Roboto"/>
              </a:rPr>
              <a:t>  Sử dụng nguồn nước đã bị ô nhiễm lâu dần sẽ rất có hại cho sức khỏe và từ đó những căn bệnh nguy hiểm sẽ tìm đến với con người, điều đó giải thích vì sao những làng ung thư xuất hiện ngày càng nhiều hơn, nguyên nhân cũng chủ yếu là do sử dụng nước không đảm bảo chất lượng. </a:t>
            </a:r>
            <a:endParaRPr lang="en-US" sz="2400" b="1" dirty="0" smtClean="0">
              <a:solidFill>
                <a:prstClr val="black"/>
              </a:solidFill>
            </a:endParaRPr>
          </a:p>
        </p:txBody>
      </p:sp>
    </p:spTree>
    <p:extLst>
      <p:ext uri="{BB962C8B-B14F-4D97-AF65-F5344CB8AC3E}">
        <p14:creationId xmlns:p14="http://schemas.microsoft.com/office/powerpoint/2010/main" val="19379766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2052" name="Picture 2" descr="1 (6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 name="Title 1"/>
          <p:cNvSpPr txBox="1">
            <a:spLocks/>
          </p:cNvSpPr>
          <p:nvPr/>
        </p:nvSpPr>
        <p:spPr bwMode="auto">
          <a:xfrm>
            <a:off x="152400" y="381000"/>
            <a:ext cx="8610600" cy="1066800"/>
          </a:xfrm>
          <a:prstGeom prst="rect">
            <a:avLst/>
          </a:prstGeom>
          <a:solidFill>
            <a:schemeClr val="bg1"/>
          </a:solidFill>
          <a:ln w="9525">
            <a:noFill/>
            <a:miter lim="800000"/>
            <a:headEnd/>
            <a:tailEnd/>
          </a:ln>
        </p:spPr>
        <p:txBody>
          <a:bodyPr anchor="t">
            <a:noAutofit/>
          </a:bodyPr>
          <a:lstStyle/>
          <a:p>
            <a:pPr algn="ctr"/>
            <a:r>
              <a:rPr lang="vi-VN" sz="3600" b="1" dirty="0" smtClean="0">
                <a:solidFill>
                  <a:srgbClr val="0000FF"/>
                </a:solidFill>
                <a:latin typeface="Roboto"/>
              </a:rPr>
              <a:t>Rác thải ảnh hưởng rất lớn </a:t>
            </a:r>
            <a:endParaRPr lang="en-US" sz="3600" b="1" dirty="0" smtClean="0">
              <a:solidFill>
                <a:srgbClr val="0000FF"/>
              </a:solidFill>
              <a:latin typeface="Roboto"/>
            </a:endParaRPr>
          </a:p>
          <a:p>
            <a:pPr algn="ctr"/>
            <a:r>
              <a:rPr lang="vi-VN" sz="3600" b="1" dirty="0" smtClean="0">
                <a:solidFill>
                  <a:srgbClr val="0000FF"/>
                </a:solidFill>
                <a:latin typeface="Roboto"/>
              </a:rPr>
              <a:t>đến </a:t>
            </a:r>
            <a:r>
              <a:rPr lang="en-US" sz="3600" b="1" dirty="0" err="1">
                <a:solidFill>
                  <a:srgbClr val="0000FF"/>
                </a:solidFill>
                <a:latin typeface="Roboto"/>
              </a:rPr>
              <a:t>k</a:t>
            </a:r>
            <a:r>
              <a:rPr lang="en-US" sz="3600" b="1" dirty="0" err="1" smtClean="0">
                <a:solidFill>
                  <a:srgbClr val="0000FF"/>
                </a:solidFill>
                <a:latin typeface="Roboto"/>
              </a:rPr>
              <a:t>hông</a:t>
            </a:r>
            <a:r>
              <a:rPr lang="en-US" sz="3600" b="1" dirty="0" smtClean="0">
                <a:solidFill>
                  <a:srgbClr val="0000FF"/>
                </a:solidFill>
                <a:latin typeface="Roboto"/>
              </a:rPr>
              <a:t> </a:t>
            </a:r>
            <a:r>
              <a:rPr lang="en-US" sz="3600" b="1" dirty="0" err="1" smtClean="0">
                <a:solidFill>
                  <a:srgbClr val="0000FF"/>
                </a:solidFill>
                <a:latin typeface="Roboto"/>
              </a:rPr>
              <a:t>khí</a:t>
            </a:r>
            <a:r>
              <a:rPr lang="vi-VN" sz="3600" b="1" dirty="0" smtClean="0">
                <a:solidFill>
                  <a:srgbClr val="0000FF"/>
                </a:solidFill>
                <a:latin typeface="Roboto"/>
              </a:rPr>
              <a:t>.</a:t>
            </a:r>
            <a:endParaRPr lang="en-US" sz="3600" b="1" dirty="0" smtClean="0">
              <a:solidFill>
                <a:srgbClr val="0000FF"/>
              </a:solidFill>
              <a:latin typeface="Roboto"/>
            </a:endParaRPr>
          </a:p>
          <a:p>
            <a:pPr algn="just"/>
            <a:r>
              <a:rPr lang="vi-VN" sz="3200" dirty="0" smtClean="0">
                <a:solidFill>
                  <a:srgbClr val="333333"/>
                </a:solidFill>
                <a:latin typeface="Roboto"/>
              </a:rPr>
              <a:t> </a:t>
            </a:r>
            <a:endParaRPr lang="en-US" sz="2400" b="1" dirty="0" smtClean="0">
              <a:solidFill>
                <a:prstClr val="black"/>
              </a:solidFill>
            </a:endParaRPr>
          </a:p>
        </p:txBody>
      </p:sp>
      <p:sp>
        <p:nvSpPr>
          <p:cNvPr id="2" name="Rectangle 1"/>
          <p:cNvSpPr/>
          <p:nvPr/>
        </p:nvSpPr>
        <p:spPr>
          <a:xfrm>
            <a:off x="533400" y="1798820"/>
            <a:ext cx="7848600" cy="2308324"/>
          </a:xfrm>
          <a:prstGeom prst="rect">
            <a:avLst/>
          </a:prstGeom>
        </p:spPr>
        <p:txBody>
          <a:bodyPr wrap="square">
            <a:spAutoFit/>
          </a:bodyPr>
          <a:lstStyle/>
          <a:p>
            <a:r>
              <a:rPr lang="vi-VN" sz="3600" dirty="0">
                <a:solidFill>
                  <a:srgbClr val="333333"/>
                </a:solidFill>
                <a:latin typeface="Roboto"/>
              </a:rPr>
              <a:t>Trong điều kiện thời tiết nắng nóng thì rác thải sẽ dễ phân hủy và tạo ra những mùi rất khó chịu gây ô nhiễm môi trường.</a:t>
            </a:r>
            <a:endParaRPr lang="en-US" sz="3600" dirty="0"/>
          </a:p>
        </p:txBody>
      </p:sp>
    </p:spTree>
    <p:extLst>
      <p:ext uri="{BB962C8B-B14F-4D97-AF65-F5344CB8AC3E}">
        <p14:creationId xmlns:p14="http://schemas.microsoft.com/office/powerpoint/2010/main" val="34440212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878</TotalTime>
  <Words>456</Words>
  <Application>Microsoft Office PowerPoint</Application>
  <PresentationFormat>On-screen Show (4:3)</PresentationFormat>
  <Paragraphs>54</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HBT Computer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XP</dc:creator>
  <cp:lastModifiedBy>Windows User</cp:lastModifiedBy>
  <cp:revision>72</cp:revision>
  <dcterms:created xsi:type="dcterms:W3CDTF">2014-11-28T12:47:28Z</dcterms:created>
  <dcterms:modified xsi:type="dcterms:W3CDTF">2019-01-04T10:08:25Z</dcterms:modified>
</cp:coreProperties>
</file>